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64" r:id="rId3"/>
    <p:sldId id="265" r:id="rId4"/>
    <p:sldId id="263" r:id="rId5"/>
    <p:sldId id="259" r:id="rId6"/>
    <p:sldId id="260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BC"/>
    <a:srgbClr val="3975D2"/>
    <a:srgbClr val="0044BD"/>
    <a:srgbClr val="0045B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43" autoAdjust="0"/>
  </p:normalViewPr>
  <p:slideViewPr>
    <p:cSldViewPr snapToGrid="0" snapToObjects="1" showGuides="1">
      <p:cViewPr varScale="1">
        <p:scale>
          <a:sx n="102" d="100"/>
          <a:sy n="102" d="100"/>
        </p:scale>
        <p:origin x="2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CD902DB8-DF50-4B84-95AC-89C63C986D7F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6"/>
            <a:ext cx="5607050" cy="3660775"/>
          </a:xfrm>
          <a:prstGeom prst="rect">
            <a:avLst/>
          </a:prstGeom>
        </p:spPr>
        <p:txBody>
          <a:bodyPr vert="horz" lIns="91430" tIns="45716" rIns="91430" bIns="45716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5"/>
            <a:ext cx="3038475" cy="466725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22B92F78-F783-4B27-BC48-6BAEF8715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5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84E5-066C-3540-882B-BDC0D363E129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DE35E-67C5-034F-B3E4-89230DAB2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2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84E5-066C-3540-882B-BDC0D363E129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DE35E-67C5-034F-B3E4-89230DAB2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63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84E5-066C-3540-882B-BDC0D363E129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DE35E-67C5-034F-B3E4-89230DAB2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052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84E5-066C-3540-882B-BDC0D363E129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DE35E-67C5-034F-B3E4-89230DAB2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03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84E5-066C-3540-882B-BDC0D363E129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DE35E-67C5-034F-B3E4-89230DAB2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5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84E5-066C-3540-882B-BDC0D363E129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DE35E-67C5-034F-B3E4-89230DAB2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6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84E5-066C-3540-882B-BDC0D363E129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DE35E-67C5-034F-B3E4-89230DAB2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32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84E5-066C-3540-882B-BDC0D363E129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DE35E-67C5-034F-B3E4-89230DAB2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52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84E5-066C-3540-882B-BDC0D363E129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DE35E-67C5-034F-B3E4-89230DAB2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2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84E5-066C-3540-882B-BDC0D363E129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DE35E-67C5-034F-B3E4-89230DAB2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1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84E5-066C-3540-882B-BDC0D363E129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DE35E-67C5-034F-B3E4-89230DAB2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50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C84E5-066C-3540-882B-BDC0D363E129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DE35E-67C5-034F-B3E4-89230DAB2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94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144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5528" y="5796077"/>
            <a:ext cx="1254732" cy="1061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6" name="Picture 2" descr="https://sharonschoolpta.org/wp-content/uploads/2017/09/logosea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932" y="137058"/>
            <a:ext cx="456695" cy="35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sharonschoolpta.org/wp-content/uploads/2017/09/logosea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5616" y="137058"/>
            <a:ext cx="456695" cy="35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5263"/>
              </p:ext>
            </p:extLst>
          </p:nvPr>
        </p:nvGraphicFramePr>
        <p:xfrm>
          <a:off x="117567" y="83166"/>
          <a:ext cx="8908866" cy="6691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27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65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5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65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65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65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765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18755">
                <a:tc gridSpan="8">
                  <a:txBody>
                    <a:bodyPr/>
                    <a:lstStyle/>
                    <a:p>
                      <a:pPr marL="3657600" marR="0" lvl="8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43BC"/>
                          </a:solidFill>
                          <a:latin typeface="Californian FB" panose="0207040306080B030204" pitchFamily="18" charset="0"/>
                          <a:cs typeface="BBbealeader"/>
                        </a:rPr>
                        <a:t>SHARON SCHOOL</a:t>
                      </a:r>
                      <a:endParaRPr lang="en-US" sz="1800" b="1" dirty="0">
                        <a:solidFill>
                          <a:srgbClr val="0043BC"/>
                        </a:solidFill>
                        <a:latin typeface="Californian FB" panose="0207040306080B030204" pitchFamily="18" charset="0"/>
                        <a:cs typeface="BBbealead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98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44BD"/>
                          </a:solidFill>
                          <a:latin typeface="Californian FB" panose="0207040306080B030204" pitchFamily="18" charset="0"/>
                          <a:cs typeface="BBbealeader"/>
                        </a:rPr>
                        <a:t>Eagles</a:t>
                      </a:r>
                      <a:endParaRPr lang="en-US" sz="1600" b="1" dirty="0">
                        <a:solidFill>
                          <a:srgbClr val="0044BD"/>
                        </a:solidFill>
                        <a:latin typeface="Californian FB" panose="0207040306080B030204" pitchFamily="18" charset="0"/>
                        <a:cs typeface="BBbealead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Arrival</a:t>
                      </a:r>
                      <a:endParaRPr lang="en-US" sz="1100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Hallway</a:t>
                      </a:r>
                      <a:endParaRPr lang="en-US" sz="1100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Restroom</a:t>
                      </a:r>
                      <a:endParaRPr lang="en-US" sz="1100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Cafeteria</a:t>
                      </a:r>
                      <a:endParaRPr lang="en-US" sz="1100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Playground</a:t>
                      </a:r>
                      <a:endParaRPr lang="en-US" sz="1100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Classroom</a:t>
                      </a:r>
                      <a:endParaRPr lang="en-US" sz="1100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Dismissal</a:t>
                      </a:r>
                      <a:endParaRPr lang="en-US" sz="1100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6486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rgbClr val="3975D2"/>
                          </a:solidFill>
                          <a:latin typeface="Californian FB" panose="0207040306080B030204" pitchFamily="18" charset="0"/>
                          <a:cs typeface="BBbealeader"/>
                        </a:rPr>
                        <a:t>S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rgbClr val="3975D2"/>
                          </a:solidFill>
                          <a:latin typeface="Californian FB" panose="0207040306080B030204" pitchFamily="18" charset="0"/>
                          <a:cs typeface="BBPAMJIM4EVER"/>
                        </a:rPr>
                        <a:t>Safety</a:t>
                      </a:r>
                      <a:endParaRPr lang="en-US" sz="1600" b="1" dirty="0">
                        <a:solidFill>
                          <a:srgbClr val="3975D2"/>
                        </a:solidFill>
                        <a:latin typeface="Californian FB" panose="0207040306080B030204" pitchFamily="18" charset="0"/>
                        <a:cs typeface="BBPAMJIM4EVER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exit my bus/car independently and walk into the building through the designated entrances. 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walk on the right side of the hallway.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check in with my teacher first.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walk in the hallway at all times.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walk on the right side of the hallway.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stay in line and maintain appropriate distance between classmates.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only leave my classroom when excused, and will use a hall pass. </a:t>
                      </a:r>
                    </a:p>
                    <a:p>
                      <a:pPr algn="l"/>
                      <a:endParaRPr lang="en-US" sz="670" b="1" baseline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walk in the bathroom.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wash my hands with soap after using the bathroom.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use the toilet appropriately.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flush the toilet after using.</a:t>
                      </a:r>
                    </a:p>
                    <a:p>
                      <a:pPr algn="l"/>
                      <a:endParaRPr lang="en-US" sz="670" b="1" baseline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line up quickly and quietly when dismissed.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raise my hand for permission to leave my seat. 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use utensils for their intended purpose. </a:t>
                      </a:r>
                    </a:p>
                    <a:p>
                      <a:pPr algn="l"/>
                      <a:endParaRPr lang="en-US" sz="670" b="1" baseline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use equipment as directed. 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only play in designated areas.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make sure that I can see a teacher at all times. 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report any injuries to a teacher.</a:t>
                      </a:r>
                    </a:p>
                    <a:p>
                      <a:pPr algn="l"/>
                      <a:endParaRPr lang="en-US" sz="670" b="1" baseline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sit as instructed in my assigned area.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use classroom tools as intended.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walk in the room.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keep my body parts covered and to myself. </a:t>
                      </a:r>
                    </a:p>
                    <a:p>
                      <a:pPr algn="l"/>
                      <a:endParaRPr lang="en-US" sz="670" b="1" baseline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walk in the hallway.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stay on the right side of the hallway. 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alert teachers of any safety hazards.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remain seated in one spot while waiting in carpool.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wait patiently in line to board the bus, allowing younger students to board ahead of me.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9515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rgbClr val="3975D2"/>
                          </a:solidFill>
                          <a:latin typeface="Californian FB" panose="0207040306080B030204" pitchFamily="18" charset="0"/>
                          <a:cs typeface="BBbealeader"/>
                        </a:rPr>
                        <a:t>O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rgbClr val="3975D2"/>
                          </a:solidFill>
                          <a:latin typeface="Californian FB" panose="0207040306080B030204" pitchFamily="18" charset="0"/>
                          <a:cs typeface="BBPAMJIM4EVER"/>
                        </a:rPr>
                        <a:t>Ownership</a:t>
                      </a:r>
                      <a:endParaRPr lang="en-US" sz="1600" b="1" dirty="0">
                        <a:solidFill>
                          <a:srgbClr val="3975D2"/>
                        </a:solidFill>
                        <a:latin typeface="Californian FB" panose="0207040306080B030204" pitchFamily="18" charset="0"/>
                        <a:cs typeface="BBPAMJIM4EVER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enter the building with all materials, ready to learn.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walk to class promptly.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If I need breakfast, I will go straight  to the cafeteria and eat quickly. </a:t>
                      </a:r>
                    </a:p>
                    <a:p>
                      <a:pPr algn="l"/>
                      <a:endParaRPr lang="en-US" sz="670" b="1" baseline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keep hallways clean. 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look without touching displays. 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put trash in a trash can. 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endParaRPr lang="en-US" sz="670" b="1" baseline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place trash in the garbage can.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wipe up if I miss the toilet. 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not damage bathroom fixtures. 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report any problems to an adult. 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endParaRPr lang="en-US" sz="670" b="1" baseline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only eat my own food.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limit waste by only purchasing food that I will eat. 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get everything I need from the line the first time. 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bring my lunchbox / money with me to lunch. </a:t>
                      </a:r>
                    </a:p>
                    <a:p>
                      <a:pPr algn="l"/>
                      <a:endParaRPr lang="en-US" sz="670" b="1" baseline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take care of school property, and report any damages. 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put trash in the garbage can. 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accept consequences for my actions without arguing.</a:t>
                      </a:r>
                    </a:p>
                    <a:p>
                      <a:pPr algn="l"/>
                      <a:endParaRPr lang="en-US" sz="670" b="1" baseline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follow the classroom routines independently. 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be a problem-solver.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accept responsibility for myself. 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accept constructive feedback about my work or actions.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put trash in the garbage can. 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refrain from touching the walls or displays. 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leave my desk/table area clean and ready for morning arrival.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endParaRPr lang="en-US" sz="670" b="1" baseline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2317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rgbClr val="3975D2"/>
                          </a:solidFill>
                          <a:latin typeface="Californian FB" panose="0207040306080B030204" pitchFamily="18" charset="0"/>
                          <a:cs typeface="BBbealeader"/>
                        </a:rPr>
                        <a:t>A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rgbClr val="3975D2"/>
                          </a:solidFill>
                          <a:latin typeface="Californian FB" panose="0207040306080B030204" pitchFamily="18" charset="0"/>
                          <a:cs typeface="BBPAMJIM4EVER"/>
                        </a:rPr>
                        <a:t>Achievement</a:t>
                      </a:r>
                      <a:endParaRPr lang="en-US" sz="1600" b="1" dirty="0">
                        <a:solidFill>
                          <a:srgbClr val="3975D2"/>
                        </a:solidFill>
                        <a:latin typeface="Californian FB" panose="0207040306080B030204" pitchFamily="18" charset="0"/>
                        <a:cs typeface="BBPAMJIM4EVER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lower my voice.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arrive to school on time. </a:t>
                      </a:r>
                      <a:endParaRPr lang="en-US" sz="670" b="1" baseline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listen for directions.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keep my hands at my sides.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go directly to my destination.</a:t>
                      </a:r>
                    </a:p>
                    <a:p>
                      <a:pPr algn="l"/>
                      <a:endParaRPr lang="en-US" sz="670" b="1" baseline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only use the restroom when I actually need to.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use the restroom closest to class.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return quickly to class. </a:t>
                      </a:r>
                    </a:p>
                    <a:p>
                      <a:pPr algn="l"/>
                      <a:endParaRPr lang="en-US" sz="670" b="1" baseline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make healthy nutrition choices.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eat my lunch in the time provided. </a:t>
                      </a:r>
                    </a:p>
                    <a:p>
                      <a:pPr algn="l"/>
                      <a:endParaRPr lang="en-US" sz="670" b="1" baseline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follow the agreed upon rules of the game that I play.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line up promptly when the teacher calls. 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bring all things that I brought out in with me.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do my own work to the best of my ability. 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complete homework before class. 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turn in my work on time. 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persevere when work is hard.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take all of the items I need for homework with me when I leave my classroom.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take my personal belongings with me when I leave my classroom.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8608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rgbClr val="3975D2"/>
                          </a:solidFill>
                          <a:latin typeface="Californian FB" panose="0207040306080B030204" pitchFamily="18" charset="0"/>
                          <a:cs typeface="BBbealeader"/>
                        </a:rPr>
                        <a:t>R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rgbClr val="3975D2"/>
                          </a:solidFill>
                          <a:latin typeface="Californian FB" panose="0207040306080B030204" pitchFamily="18" charset="0"/>
                          <a:cs typeface="BBPAMJIM4EVER"/>
                        </a:rPr>
                        <a:t>Respect</a:t>
                      </a:r>
                      <a:endParaRPr lang="en-US" sz="1600" b="1" dirty="0">
                        <a:solidFill>
                          <a:srgbClr val="3975D2"/>
                        </a:solidFill>
                        <a:latin typeface="Californian FB" panose="0207040306080B030204" pitchFamily="18" charset="0"/>
                        <a:cs typeface="BBPAMJIM4EVER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greet staff and friends kindly.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maintain personal space. 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resolve bus issues using only kind words and explaining how I feel.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speak quietly in the cafeteria and gym, and leave them neat.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remain silent.  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use quiet feet. 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When talking to a teacher, I will use a whisper voice. 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stop for individuals and small groups when in line.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stay in my spot in line.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stop at the SOAR signs.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stay in my own stall. 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use please, thank you, excuse me, and sorry.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clean up any mess that I make.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use a quiet whisper.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use words like please, thank you, excuse me, and sorry.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leave my space cleaner than I found it. 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use a quiet voice when talking to my table-mates. 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obey all directions of the monitor.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clean my table and the floor around me after eating.</a:t>
                      </a:r>
                      <a:endParaRPr lang="en-US" sz="670" b="1" baseline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wait my turn for equipment.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return equipment at the end of recess. 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use words like please, thank you. excuse me, and sorry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accept my defeat. 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include others.</a:t>
                      </a:r>
                    </a:p>
                    <a:p>
                      <a:pPr algn="l"/>
                      <a:endParaRPr lang="en-US" sz="670" b="1" baseline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use words like please, thank you, excuse me, and sorry.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use eye contact when speaking. 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raise my hand for permission to speak.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take care of the classroom. 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use a positive tone when talking to others. </a:t>
                      </a:r>
                    </a:p>
                    <a:p>
                      <a:pPr algn="l"/>
                      <a:endParaRPr lang="en-US" sz="670" b="1" baseline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promptly follow directions given at dismissal.</a:t>
                      </a:r>
                    </a:p>
                    <a:p>
                      <a:pPr marL="171450" indent="-171450" algn="l">
                        <a:buFont typeface="Wingdings" charset="2"/>
                        <a:buChar char="u"/>
                      </a:pPr>
                      <a:r>
                        <a:rPr lang="en-US" sz="67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say goodbye to my teacher and classmates in a quiet and kind voice.</a:t>
                      </a:r>
                    </a:p>
                    <a:p>
                      <a:pPr algn="l"/>
                      <a:endParaRPr lang="en-US" sz="670" b="1" baseline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402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144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5528" y="5796077"/>
            <a:ext cx="1254732" cy="1061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6" name="Picture 2" descr="https://sharonschoolpta.org/wp-content/uploads/2017/09/logosea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932" y="137058"/>
            <a:ext cx="456695" cy="35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sharonschoolpta.org/wp-content/uploads/2017/09/logosea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5616" y="137058"/>
            <a:ext cx="456695" cy="35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860754"/>
              </p:ext>
            </p:extLst>
          </p:nvPr>
        </p:nvGraphicFramePr>
        <p:xfrm>
          <a:off x="117567" y="83166"/>
          <a:ext cx="8908866" cy="6746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4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6168">
                <a:tc gridSpan="2">
                  <a:txBody>
                    <a:bodyPr/>
                    <a:lstStyle/>
                    <a:p>
                      <a:pPr marL="3657600" marR="0" lvl="8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43BC"/>
                          </a:solidFill>
                          <a:latin typeface="Californian FB" panose="0207040306080B030204" pitchFamily="18" charset="0"/>
                          <a:cs typeface="BBbealeader"/>
                        </a:rPr>
                        <a:t>SHARON SCHOOL</a:t>
                      </a:r>
                      <a:endParaRPr lang="en-US" sz="1800" b="1" dirty="0">
                        <a:solidFill>
                          <a:srgbClr val="0043BC"/>
                        </a:solidFill>
                        <a:latin typeface="Californian FB" panose="0207040306080B030204" pitchFamily="18" charset="0"/>
                        <a:cs typeface="BBbealead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74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44BD"/>
                          </a:solidFill>
                          <a:latin typeface="Californian FB" panose="0207040306080B030204" pitchFamily="18" charset="0"/>
                          <a:cs typeface="BBbealeader"/>
                        </a:rPr>
                        <a:t>Eagles</a:t>
                      </a:r>
                      <a:endParaRPr lang="en-US" sz="1600" b="1" dirty="0">
                        <a:solidFill>
                          <a:srgbClr val="0044BD"/>
                        </a:solidFill>
                        <a:latin typeface="Californian FB" panose="0207040306080B030204" pitchFamily="18" charset="0"/>
                        <a:cs typeface="BBbealead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                                    Hallway</a:t>
                      </a:r>
                      <a:endParaRPr lang="en-US" sz="2000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5734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rgbClr val="3975D2"/>
                          </a:solidFill>
                          <a:latin typeface="Californian FB" panose="0207040306080B030204" pitchFamily="18" charset="0"/>
                          <a:cs typeface="BBbealeader"/>
                        </a:rPr>
                        <a:t>S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rgbClr val="3975D2"/>
                          </a:solidFill>
                          <a:latin typeface="Californian FB" panose="0207040306080B030204" pitchFamily="18" charset="0"/>
                          <a:cs typeface="BBPAMJIM4EVER"/>
                        </a:rPr>
                        <a:t>Safety</a:t>
                      </a:r>
                      <a:endParaRPr lang="en-US" sz="1600" b="1" dirty="0">
                        <a:solidFill>
                          <a:srgbClr val="3975D2"/>
                        </a:solidFill>
                        <a:latin typeface="Californian FB" panose="0207040306080B030204" pitchFamily="18" charset="0"/>
                        <a:cs typeface="BBPAMJIM4EVER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28650" lvl="1" indent="-171450" algn="l">
                        <a:buFont typeface="Wingdings" charset="2"/>
                        <a:buChar char="u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walk in the hallway at all times.</a:t>
                      </a:r>
                    </a:p>
                    <a:p>
                      <a:pPr marL="628650" lvl="1" indent="-171450" algn="l">
                        <a:buFont typeface="Wingdings" charset="2"/>
                        <a:buChar char="u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walk on the right side of the hallway.</a:t>
                      </a:r>
                    </a:p>
                    <a:p>
                      <a:pPr marL="628650" lvl="1" indent="-171450" algn="l">
                        <a:buFont typeface="Wingdings" charset="2"/>
                        <a:buChar char="u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stay in line and maintain appropriate distance between classmates.</a:t>
                      </a:r>
                    </a:p>
                    <a:p>
                      <a:pPr marL="628650" lvl="1" indent="-171450" algn="l">
                        <a:buFont typeface="Wingdings" charset="2"/>
                        <a:buChar char="u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only leave my classroom when excused, and will use a hall pass. 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9738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rgbClr val="3975D2"/>
                          </a:solidFill>
                          <a:latin typeface="Californian FB" panose="0207040306080B030204" pitchFamily="18" charset="0"/>
                          <a:cs typeface="BBbealeader"/>
                        </a:rPr>
                        <a:t>O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rgbClr val="3975D2"/>
                          </a:solidFill>
                          <a:latin typeface="Californian FB" panose="0207040306080B030204" pitchFamily="18" charset="0"/>
                          <a:cs typeface="BBPAMJIM4EVER"/>
                        </a:rPr>
                        <a:t>Ownership</a:t>
                      </a:r>
                      <a:endParaRPr lang="en-US" sz="1600" b="1" dirty="0">
                        <a:solidFill>
                          <a:srgbClr val="3975D2"/>
                        </a:solidFill>
                        <a:latin typeface="Californian FB" panose="0207040306080B030204" pitchFamily="18" charset="0"/>
                        <a:cs typeface="BBPAMJIM4EVER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28650" lvl="1" indent="-171450" algn="l">
                        <a:buFont typeface="Wingdings" charset="2"/>
                        <a:buChar char="u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keep hallways clean. </a:t>
                      </a:r>
                    </a:p>
                    <a:p>
                      <a:pPr marL="628650" lvl="1" indent="-171450" algn="l">
                        <a:buFont typeface="Wingdings" charset="2"/>
                        <a:buChar char="u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look without touching displays. </a:t>
                      </a:r>
                    </a:p>
                    <a:p>
                      <a:pPr marL="628650" lvl="1" indent="-171450" algn="l">
                        <a:buFont typeface="Wingdings" charset="2"/>
                        <a:buChar char="u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put trash in a trash can. 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738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rgbClr val="3975D2"/>
                          </a:solidFill>
                          <a:latin typeface="Californian FB" panose="0207040306080B030204" pitchFamily="18" charset="0"/>
                          <a:cs typeface="BBbealeader"/>
                        </a:rPr>
                        <a:t>A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rgbClr val="3975D2"/>
                          </a:solidFill>
                          <a:latin typeface="Californian FB" panose="0207040306080B030204" pitchFamily="18" charset="0"/>
                          <a:cs typeface="BBPAMJIM4EVER"/>
                        </a:rPr>
                        <a:t>Achievement</a:t>
                      </a:r>
                      <a:endParaRPr lang="en-US" sz="1600" b="1" dirty="0">
                        <a:solidFill>
                          <a:srgbClr val="3975D2"/>
                        </a:solidFill>
                        <a:latin typeface="Californian FB" panose="0207040306080B030204" pitchFamily="18" charset="0"/>
                        <a:cs typeface="BBPAMJIM4EVER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28650" lvl="1" indent="-171450" algn="l">
                        <a:buFont typeface="Wingdings" charset="2"/>
                        <a:buChar char="u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listen for directions.</a:t>
                      </a:r>
                    </a:p>
                    <a:p>
                      <a:pPr marL="628650" lvl="1" indent="-171450" algn="l">
                        <a:buFont typeface="Wingdings" charset="2"/>
                        <a:buChar char="u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keep my hands at my sides.</a:t>
                      </a:r>
                    </a:p>
                    <a:p>
                      <a:pPr marL="628650" lvl="1" indent="-171450" algn="l">
                        <a:buFont typeface="Wingdings" charset="2"/>
                        <a:buChar char="u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go directly to my destination.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5734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rgbClr val="3975D2"/>
                          </a:solidFill>
                          <a:latin typeface="Californian FB" panose="0207040306080B030204" pitchFamily="18" charset="0"/>
                          <a:cs typeface="BBbealeader"/>
                        </a:rPr>
                        <a:t>R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rgbClr val="3975D2"/>
                          </a:solidFill>
                          <a:latin typeface="Californian FB" panose="0207040306080B030204" pitchFamily="18" charset="0"/>
                          <a:cs typeface="BBPAMJIM4EVER"/>
                        </a:rPr>
                        <a:t>Respect</a:t>
                      </a:r>
                      <a:endParaRPr lang="en-US" sz="1600" b="1" dirty="0">
                        <a:solidFill>
                          <a:srgbClr val="3975D2"/>
                        </a:solidFill>
                        <a:latin typeface="Californian FB" panose="0207040306080B030204" pitchFamily="18" charset="0"/>
                        <a:cs typeface="BBPAMJIM4EVER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28650" lvl="1" indent="-171450" algn="l">
                        <a:buFont typeface="Wingdings" charset="2"/>
                        <a:buChar char="u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remain silent.  </a:t>
                      </a:r>
                    </a:p>
                    <a:p>
                      <a:pPr marL="628650" lvl="1" indent="-171450" algn="l">
                        <a:buFont typeface="Wingdings" charset="2"/>
                        <a:buChar char="u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use quiet feet. </a:t>
                      </a:r>
                    </a:p>
                    <a:p>
                      <a:pPr marL="628650" lvl="1" indent="-171450" algn="l">
                        <a:buFont typeface="Wingdings" charset="2"/>
                        <a:buChar char="u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When talking to a teacher, I will use a whisper voice. </a:t>
                      </a:r>
                    </a:p>
                    <a:p>
                      <a:pPr marL="628650" lvl="1" indent="-171450" algn="l">
                        <a:buFont typeface="Wingdings" charset="2"/>
                        <a:buChar char="u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stop for individuals and small groups when in line.</a:t>
                      </a:r>
                    </a:p>
                    <a:p>
                      <a:pPr marL="628650" lvl="1" indent="-171450" algn="l">
                        <a:buFont typeface="Wingdings" charset="2"/>
                        <a:buChar char="u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stay in my spot in line.</a:t>
                      </a:r>
                    </a:p>
                    <a:p>
                      <a:pPr marL="628650" lvl="1" indent="-171450" algn="l">
                        <a:buFont typeface="Wingdings" charset="2"/>
                        <a:buChar char="u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stop at the SOAR signs.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4510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144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5528" y="5796077"/>
            <a:ext cx="1254732" cy="1061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6" name="Picture 2" descr="https://sharonschoolpta.org/wp-content/uploads/2017/09/logosea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932" y="137058"/>
            <a:ext cx="456695" cy="35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sharonschoolpta.org/wp-content/uploads/2017/09/logosea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5616" y="137058"/>
            <a:ext cx="456695" cy="35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068748"/>
              </p:ext>
            </p:extLst>
          </p:nvPr>
        </p:nvGraphicFramePr>
        <p:xfrm>
          <a:off x="117567" y="83168"/>
          <a:ext cx="8908866" cy="6713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9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90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1742">
                <a:tc gridSpan="2">
                  <a:txBody>
                    <a:bodyPr/>
                    <a:lstStyle/>
                    <a:p>
                      <a:pPr marL="3657600" marR="0" lvl="8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43BC"/>
                          </a:solidFill>
                          <a:latin typeface="Californian FB" panose="0207040306080B030204" pitchFamily="18" charset="0"/>
                          <a:cs typeface="BBbealeader"/>
                        </a:rPr>
                        <a:t>SHARON SCHOOL</a:t>
                      </a:r>
                      <a:endParaRPr lang="en-US" sz="1800" b="1" dirty="0">
                        <a:solidFill>
                          <a:srgbClr val="0043BC"/>
                        </a:solidFill>
                        <a:latin typeface="Californian FB" panose="0207040306080B030204" pitchFamily="18" charset="0"/>
                        <a:cs typeface="BBbealead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98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44BD"/>
                          </a:solidFill>
                          <a:latin typeface="Californian FB" panose="0207040306080B030204" pitchFamily="18" charset="0"/>
                          <a:cs typeface="BBbealeader"/>
                        </a:rPr>
                        <a:t>Eagles</a:t>
                      </a:r>
                      <a:endParaRPr lang="en-US" sz="1600" b="1" dirty="0">
                        <a:solidFill>
                          <a:srgbClr val="0044BD"/>
                        </a:solidFill>
                        <a:latin typeface="Californian FB" panose="0207040306080B030204" pitchFamily="18" charset="0"/>
                        <a:cs typeface="BBbealead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800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                                           </a:t>
                      </a:r>
                      <a:r>
                        <a:rPr lang="en-US" sz="2000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Cafeteria</a:t>
                      </a:r>
                      <a:endParaRPr lang="en-US" sz="2000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9922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rgbClr val="3975D2"/>
                          </a:solidFill>
                          <a:latin typeface="Californian FB" panose="0207040306080B030204" pitchFamily="18" charset="0"/>
                          <a:cs typeface="BBbealeader"/>
                        </a:rPr>
                        <a:t>S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rgbClr val="3975D2"/>
                          </a:solidFill>
                          <a:latin typeface="Californian FB" panose="0207040306080B030204" pitchFamily="18" charset="0"/>
                          <a:cs typeface="BBPAMJIM4EVER"/>
                        </a:rPr>
                        <a:t>Safety</a:t>
                      </a:r>
                      <a:endParaRPr lang="en-US" sz="1600" b="1" dirty="0">
                        <a:solidFill>
                          <a:srgbClr val="3975D2"/>
                        </a:solidFill>
                        <a:latin typeface="Californian FB" panose="0207040306080B030204" pitchFamily="18" charset="0"/>
                        <a:cs typeface="BBPAMJIM4EVER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28650" lvl="1" indent="-171450" algn="l">
                        <a:buFont typeface="Wingdings" charset="2"/>
                        <a:buChar char="u"/>
                      </a:pPr>
                      <a:endParaRPr lang="en-US" sz="1800" b="1" baseline="0" dirty="0" smtClean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628650" lvl="1" indent="-171450" algn="l">
                        <a:buFont typeface="Wingdings" charset="2"/>
                        <a:buChar char="u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line up quickly and quietly when dismissed.</a:t>
                      </a:r>
                    </a:p>
                    <a:p>
                      <a:pPr marL="628650" lvl="1" indent="-171450" algn="l">
                        <a:buFont typeface="Wingdings" charset="2"/>
                        <a:buChar char="u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raise my hand for permission to leave my seat. </a:t>
                      </a:r>
                    </a:p>
                    <a:p>
                      <a:pPr marL="628650" lvl="1" indent="-171450" algn="l">
                        <a:buFont typeface="Wingdings" charset="2"/>
                        <a:buChar char="u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use utensils for their intended purpose. </a:t>
                      </a:r>
                    </a:p>
                    <a:p>
                      <a:pPr lvl="1" algn="l"/>
                      <a:endParaRPr lang="en-US" sz="1800" b="1" baseline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9908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rgbClr val="3975D2"/>
                          </a:solidFill>
                          <a:latin typeface="Californian FB" panose="0207040306080B030204" pitchFamily="18" charset="0"/>
                          <a:cs typeface="BBbealeader"/>
                        </a:rPr>
                        <a:t>O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rgbClr val="3975D2"/>
                          </a:solidFill>
                          <a:latin typeface="Californian FB" panose="0207040306080B030204" pitchFamily="18" charset="0"/>
                          <a:cs typeface="BBPAMJIM4EVER"/>
                        </a:rPr>
                        <a:t>Ownership</a:t>
                      </a:r>
                      <a:endParaRPr lang="en-US" sz="1600" b="1" dirty="0">
                        <a:solidFill>
                          <a:srgbClr val="3975D2"/>
                        </a:solidFill>
                        <a:latin typeface="Californian FB" panose="0207040306080B030204" pitchFamily="18" charset="0"/>
                        <a:cs typeface="BBPAMJIM4EVER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28650" lvl="1" indent="-171450" algn="l">
                        <a:buFont typeface="Wingdings" charset="2"/>
                        <a:buChar char="u"/>
                      </a:pPr>
                      <a:endParaRPr lang="en-US" sz="1800" b="1" baseline="0" dirty="0" smtClean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628650" lvl="1" indent="-171450" algn="l">
                        <a:buFont typeface="Wingdings" charset="2"/>
                        <a:buChar char="u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only eat my own food.</a:t>
                      </a:r>
                    </a:p>
                    <a:p>
                      <a:pPr marL="628650" lvl="1" indent="-171450" algn="l">
                        <a:buFont typeface="Wingdings" charset="2"/>
                        <a:buChar char="u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limit waste by only purchasing food that I will eat. </a:t>
                      </a:r>
                    </a:p>
                    <a:p>
                      <a:pPr marL="628650" lvl="1" indent="-171450" algn="l">
                        <a:buFont typeface="Wingdings" charset="2"/>
                        <a:buChar char="u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get everything I need from the line the first time. </a:t>
                      </a:r>
                    </a:p>
                    <a:p>
                      <a:pPr marL="628650" lvl="1" indent="-171450" algn="l">
                        <a:buFont typeface="Wingdings" charset="2"/>
                        <a:buChar char="u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bring my lunchbox / money with me to lunch. </a:t>
                      </a:r>
                    </a:p>
                    <a:p>
                      <a:pPr lvl="1" algn="l"/>
                      <a:endParaRPr lang="en-US" sz="1800" b="1" baseline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9934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rgbClr val="3975D2"/>
                          </a:solidFill>
                          <a:latin typeface="Californian FB" panose="0207040306080B030204" pitchFamily="18" charset="0"/>
                          <a:cs typeface="BBbealeader"/>
                        </a:rPr>
                        <a:t>A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rgbClr val="3975D2"/>
                          </a:solidFill>
                          <a:latin typeface="Californian FB" panose="0207040306080B030204" pitchFamily="18" charset="0"/>
                          <a:cs typeface="BBPAMJIM4EVER"/>
                        </a:rPr>
                        <a:t>Achievement</a:t>
                      </a:r>
                      <a:endParaRPr lang="en-US" sz="1600" b="1" dirty="0">
                        <a:solidFill>
                          <a:srgbClr val="3975D2"/>
                        </a:solidFill>
                        <a:latin typeface="Californian FB" panose="0207040306080B030204" pitchFamily="18" charset="0"/>
                        <a:cs typeface="BBPAMJIM4EVER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28650" lvl="1" indent="-171450" algn="l">
                        <a:buFont typeface="Wingdings" charset="2"/>
                        <a:buChar char="u"/>
                      </a:pPr>
                      <a:endParaRPr lang="en-US" sz="1800" b="1" baseline="0" dirty="0" smtClean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628650" lvl="1" indent="-171450" algn="l">
                        <a:buFont typeface="Wingdings" charset="2"/>
                        <a:buChar char="u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make healthy nutrition choices.</a:t>
                      </a:r>
                    </a:p>
                    <a:p>
                      <a:pPr marL="628650" lvl="1" indent="-171450" algn="l">
                        <a:buFont typeface="Wingdings" charset="2"/>
                        <a:buChar char="u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eat my lunch in the time provided. </a:t>
                      </a:r>
                    </a:p>
                    <a:p>
                      <a:pPr lvl="1" algn="l"/>
                      <a:endParaRPr lang="en-US" sz="1800" b="1" baseline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01895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rgbClr val="3975D2"/>
                          </a:solidFill>
                          <a:latin typeface="Californian FB" panose="0207040306080B030204" pitchFamily="18" charset="0"/>
                          <a:cs typeface="BBbealeader"/>
                        </a:rPr>
                        <a:t>R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rgbClr val="3975D2"/>
                          </a:solidFill>
                          <a:latin typeface="Californian FB" panose="0207040306080B030204" pitchFamily="18" charset="0"/>
                          <a:cs typeface="BBPAMJIM4EVER"/>
                        </a:rPr>
                        <a:t>Respect</a:t>
                      </a:r>
                      <a:endParaRPr lang="en-US" sz="1600" b="1" dirty="0">
                        <a:solidFill>
                          <a:srgbClr val="3975D2"/>
                        </a:solidFill>
                        <a:latin typeface="Californian FB" panose="0207040306080B030204" pitchFamily="18" charset="0"/>
                        <a:cs typeface="BBPAMJIM4EVER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28650" lvl="1" indent="-171450" algn="l">
                        <a:buFont typeface="Wingdings" charset="2"/>
                        <a:buChar char="u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use words like please, thank you, excuse me, and sorry.</a:t>
                      </a:r>
                    </a:p>
                    <a:p>
                      <a:pPr marL="628650" lvl="1" indent="-171450" algn="l">
                        <a:buFont typeface="Wingdings" charset="2"/>
                        <a:buChar char="u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leave my space cleaner than I found it. </a:t>
                      </a:r>
                    </a:p>
                    <a:p>
                      <a:pPr marL="628650" lvl="1" indent="-171450" algn="l">
                        <a:buFont typeface="Wingdings" charset="2"/>
                        <a:buChar char="u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use a quiet voice when talking to my table-mates. </a:t>
                      </a:r>
                    </a:p>
                    <a:p>
                      <a:pPr marL="628650" lvl="1" indent="-171450" algn="l">
                        <a:buFont typeface="Wingdings" charset="2"/>
                        <a:buChar char="u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obey all directions of the monitor.</a:t>
                      </a:r>
                    </a:p>
                    <a:p>
                      <a:pPr marL="628650" lvl="1" indent="-171450" algn="l">
                        <a:buFont typeface="Wingdings" charset="2"/>
                        <a:buChar char="u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clean my table and the floor around me after eating.</a:t>
                      </a:r>
                      <a:endParaRPr lang="en-US" sz="1800" b="1" baseline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844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144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5528" y="5796077"/>
            <a:ext cx="1254732" cy="1061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6" name="Picture 2" descr="https://sharonschoolpta.org/wp-content/uploads/2017/09/logosea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932" y="137058"/>
            <a:ext cx="456695" cy="35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sharonschoolpta.org/wp-content/uploads/2017/09/logosea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5616" y="137058"/>
            <a:ext cx="456695" cy="35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161120"/>
              </p:ext>
            </p:extLst>
          </p:nvPr>
        </p:nvGraphicFramePr>
        <p:xfrm>
          <a:off x="117567" y="83166"/>
          <a:ext cx="8908866" cy="6721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8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499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824">
                <a:tc gridSpan="2">
                  <a:txBody>
                    <a:bodyPr/>
                    <a:lstStyle/>
                    <a:p>
                      <a:pPr marL="3657600" marR="0" lvl="8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43BC"/>
                          </a:solidFill>
                          <a:latin typeface="Californian FB" panose="0207040306080B030204" pitchFamily="18" charset="0"/>
                          <a:cs typeface="BBbealeader"/>
                        </a:rPr>
                        <a:t>SHARON SCHOOL</a:t>
                      </a:r>
                      <a:endParaRPr lang="en-US" sz="1800" b="1" dirty="0">
                        <a:solidFill>
                          <a:srgbClr val="0043BC"/>
                        </a:solidFill>
                        <a:latin typeface="Californian FB" panose="0207040306080B030204" pitchFamily="18" charset="0"/>
                        <a:cs typeface="BBbealead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6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44BD"/>
                          </a:solidFill>
                          <a:latin typeface="Californian FB" panose="0207040306080B030204" pitchFamily="18" charset="0"/>
                          <a:cs typeface="BBbealeader"/>
                        </a:rPr>
                        <a:t>Eagles</a:t>
                      </a:r>
                      <a:endParaRPr lang="en-US" sz="1600" b="1" dirty="0">
                        <a:solidFill>
                          <a:srgbClr val="0044BD"/>
                        </a:solidFill>
                        <a:latin typeface="Californian FB" panose="0207040306080B030204" pitchFamily="18" charset="0"/>
                        <a:cs typeface="BBbealead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                              </a:t>
                      </a:r>
                      <a:r>
                        <a:rPr lang="en-US" sz="2000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Restroom</a:t>
                      </a:r>
                      <a:endParaRPr lang="en-US" sz="2000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5405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rgbClr val="3975D2"/>
                          </a:solidFill>
                          <a:latin typeface="Californian FB" panose="0207040306080B030204" pitchFamily="18" charset="0"/>
                          <a:cs typeface="BBbealeader"/>
                        </a:rPr>
                        <a:t>S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rgbClr val="3975D2"/>
                          </a:solidFill>
                          <a:latin typeface="Californian FB" panose="0207040306080B030204" pitchFamily="18" charset="0"/>
                          <a:cs typeface="BBPAMJIM4EVER"/>
                        </a:rPr>
                        <a:t>Safety</a:t>
                      </a:r>
                      <a:endParaRPr lang="en-US" sz="1600" b="1" dirty="0">
                        <a:solidFill>
                          <a:srgbClr val="3975D2"/>
                        </a:solidFill>
                        <a:latin typeface="Californian FB" panose="0207040306080B030204" pitchFamily="18" charset="0"/>
                        <a:cs typeface="BBPAMJIM4EVER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28650" lvl="1" indent="-171450" algn="l">
                        <a:buFont typeface="Wingdings" charset="2"/>
                        <a:buChar char="u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walk in the bathroom.</a:t>
                      </a:r>
                    </a:p>
                    <a:p>
                      <a:pPr marL="628650" lvl="1" indent="-171450" algn="l">
                        <a:buFont typeface="Wingdings" charset="2"/>
                        <a:buChar char="u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wash my hands with soap after using the bathroom.</a:t>
                      </a:r>
                    </a:p>
                    <a:p>
                      <a:pPr marL="628650" lvl="1" indent="-171450" algn="l">
                        <a:buFont typeface="Wingdings" charset="2"/>
                        <a:buChar char="u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use the toilet appropriately.</a:t>
                      </a:r>
                    </a:p>
                    <a:p>
                      <a:pPr marL="628650" lvl="1" indent="-171450" algn="l">
                        <a:buFont typeface="Wingdings" charset="2"/>
                        <a:buChar char="u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flush the toilet after using.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84445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rgbClr val="3975D2"/>
                          </a:solidFill>
                          <a:latin typeface="Californian FB" panose="0207040306080B030204" pitchFamily="18" charset="0"/>
                          <a:cs typeface="BBbealeader"/>
                        </a:rPr>
                        <a:t>O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rgbClr val="3975D2"/>
                          </a:solidFill>
                          <a:latin typeface="Californian FB" panose="0207040306080B030204" pitchFamily="18" charset="0"/>
                          <a:cs typeface="BBPAMJIM4EVER"/>
                        </a:rPr>
                        <a:t>Ownership</a:t>
                      </a:r>
                      <a:endParaRPr lang="en-US" sz="1600" b="1" dirty="0">
                        <a:solidFill>
                          <a:srgbClr val="3975D2"/>
                        </a:solidFill>
                        <a:latin typeface="Californian FB" panose="0207040306080B030204" pitchFamily="18" charset="0"/>
                        <a:cs typeface="BBPAMJIM4EVER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28650" lvl="1" indent="-171450" algn="l">
                        <a:buFont typeface="Wingdings" charset="2"/>
                        <a:buChar char="u"/>
                      </a:pPr>
                      <a:endParaRPr lang="en-US" sz="1800" b="1" baseline="0" dirty="0" smtClean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628650" lvl="1" indent="-171450" algn="l">
                        <a:buFont typeface="Wingdings" charset="2"/>
                        <a:buChar char="u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place trash in the garbage can.</a:t>
                      </a:r>
                    </a:p>
                    <a:p>
                      <a:pPr marL="628650" lvl="1" indent="-171450" algn="l">
                        <a:buFont typeface="Wingdings" charset="2"/>
                        <a:buChar char="u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wipe up if I miss the toilet. </a:t>
                      </a:r>
                    </a:p>
                    <a:p>
                      <a:pPr marL="628650" lvl="1" indent="-171450" algn="l">
                        <a:buFont typeface="Wingdings" charset="2"/>
                        <a:buChar char="u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not damage bathroom fixtures. </a:t>
                      </a:r>
                    </a:p>
                    <a:p>
                      <a:pPr marL="628650" lvl="1" indent="-171450" algn="l">
                        <a:buFont typeface="Wingdings" charset="2"/>
                        <a:buChar char="u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report any problems to an adult. 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2728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rgbClr val="3975D2"/>
                          </a:solidFill>
                          <a:latin typeface="Californian FB" panose="0207040306080B030204" pitchFamily="18" charset="0"/>
                          <a:cs typeface="BBbealeader"/>
                        </a:rPr>
                        <a:t>A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rgbClr val="3975D2"/>
                          </a:solidFill>
                          <a:latin typeface="Californian FB" panose="0207040306080B030204" pitchFamily="18" charset="0"/>
                          <a:cs typeface="BBPAMJIM4EVER"/>
                        </a:rPr>
                        <a:t>Achievement</a:t>
                      </a:r>
                      <a:endParaRPr lang="en-US" sz="1600" b="1" dirty="0">
                        <a:solidFill>
                          <a:srgbClr val="3975D2"/>
                        </a:solidFill>
                        <a:latin typeface="Californian FB" panose="0207040306080B030204" pitchFamily="18" charset="0"/>
                        <a:cs typeface="BBPAMJIM4EVER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indent="0" algn="l">
                        <a:buFont typeface="Wingdings" charset="2"/>
                        <a:buNone/>
                      </a:pPr>
                      <a:endParaRPr lang="en-US" sz="1800" b="1" baseline="0" dirty="0" smtClean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628650" lvl="1" indent="-171450" algn="l">
                        <a:buFont typeface="Wingdings" charset="2"/>
                        <a:buChar char="u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only use the restroom when I actually need to.</a:t>
                      </a:r>
                    </a:p>
                    <a:p>
                      <a:pPr marL="628650" lvl="1" indent="-171450" algn="l">
                        <a:buFont typeface="Wingdings" charset="2"/>
                        <a:buChar char="u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use the restroom closest to class.</a:t>
                      </a:r>
                    </a:p>
                    <a:p>
                      <a:pPr marL="628650" lvl="1" indent="-171450" algn="l">
                        <a:buFont typeface="Wingdings" charset="2"/>
                        <a:buChar char="u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return quickly to class. 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4341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rgbClr val="3975D2"/>
                          </a:solidFill>
                          <a:latin typeface="Californian FB" panose="0207040306080B030204" pitchFamily="18" charset="0"/>
                          <a:cs typeface="BBbealeader"/>
                        </a:rPr>
                        <a:t>R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rgbClr val="3975D2"/>
                          </a:solidFill>
                          <a:latin typeface="Californian FB" panose="0207040306080B030204" pitchFamily="18" charset="0"/>
                          <a:cs typeface="BBPAMJIM4EVER"/>
                        </a:rPr>
                        <a:t>Respect</a:t>
                      </a:r>
                      <a:endParaRPr lang="en-US" sz="1600" b="1" dirty="0">
                        <a:solidFill>
                          <a:srgbClr val="3975D2"/>
                        </a:solidFill>
                        <a:latin typeface="Californian FB" panose="0207040306080B030204" pitchFamily="18" charset="0"/>
                        <a:cs typeface="BBPAMJIM4EVER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28650" marR="0" lvl="1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u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use please, thank you, excuse me, and sorry.</a:t>
                      </a:r>
                    </a:p>
                    <a:p>
                      <a:pPr marL="628650" lvl="1" indent="-171450" algn="l">
                        <a:buFont typeface="Wingdings" charset="2"/>
                        <a:buChar char="u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stay in my own stall. </a:t>
                      </a:r>
                    </a:p>
                    <a:p>
                      <a:pPr marL="628650" lvl="1" indent="-171450" algn="l">
                        <a:buFont typeface="Wingdings" charset="2"/>
                        <a:buChar char="u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clean up any mess that I make.</a:t>
                      </a:r>
                    </a:p>
                    <a:p>
                      <a:pPr marL="628650" lvl="1" indent="-171450" algn="l">
                        <a:buFont typeface="Wingdings" charset="2"/>
                        <a:buChar char="u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will use a quiet whisper. 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0480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haronschoolpta.org/wp-content/uploads/2017/09/twobirds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456" y="1123270"/>
            <a:ext cx="3972821" cy="3069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0146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sharonschoolpta.org/wp-content/uploads/2017/09/logostack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514" y="639944"/>
            <a:ext cx="5257591" cy="4062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5176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sharonschoolpta.org/wp-content/uploads/2017/09/logose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778" y="1410652"/>
            <a:ext cx="4716632" cy="3644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sharonschoolpta.org/wp-content/uploads/2017/09/logose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178" y="1563052"/>
            <a:ext cx="4716632" cy="3644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1218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1267</TotalTime>
  <Words>1521</Words>
  <Application>Microsoft Office PowerPoint</Application>
  <PresentationFormat>On-screen Show (4:3)</PresentationFormat>
  <Paragraphs>201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BBbealeader</vt:lpstr>
      <vt:lpstr>BBPAMJIM4EVER</vt:lpstr>
      <vt:lpstr>Calibri</vt:lpstr>
      <vt:lpstr>Calibri Light</vt:lpstr>
      <vt:lpstr>Californian FB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Gaither</dc:creator>
  <cp:lastModifiedBy>PHELAN, CATHERINE A</cp:lastModifiedBy>
  <cp:revision>29</cp:revision>
  <cp:lastPrinted>2018-06-28T12:34:46Z</cp:lastPrinted>
  <dcterms:created xsi:type="dcterms:W3CDTF">2018-06-21T01:07:34Z</dcterms:created>
  <dcterms:modified xsi:type="dcterms:W3CDTF">2018-07-02T14:06:59Z</dcterms:modified>
</cp:coreProperties>
</file>